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35"/>
  </p:notesMasterIdLst>
  <p:sldIdLst>
    <p:sldId id="256" r:id="rId5"/>
    <p:sldId id="258" r:id="rId6"/>
    <p:sldId id="264" r:id="rId7"/>
    <p:sldId id="286" r:id="rId8"/>
    <p:sldId id="267" r:id="rId9"/>
    <p:sldId id="287" r:id="rId10"/>
    <p:sldId id="289" r:id="rId11"/>
    <p:sldId id="310" r:id="rId12"/>
    <p:sldId id="290" r:id="rId13"/>
    <p:sldId id="291" r:id="rId14"/>
    <p:sldId id="292" r:id="rId15"/>
    <p:sldId id="293" r:id="rId16"/>
    <p:sldId id="294" r:id="rId17"/>
    <p:sldId id="308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4" r:id="rId27"/>
    <p:sldId id="305" r:id="rId28"/>
    <p:sldId id="303" r:id="rId29"/>
    <p:sldId id="306" r:id="rId30"/>
    <p:sldId id="309" r:id="rId31"/>
    <p:sldId id="307" r:id="rId32"/>
    <p:sldId id="311" r:id="rId33"/>
    <p:sldId id="285" r:id="rId34"/>
  </p:sldIdLst>
  <p:sldSz cx="9144000" cy="5143500" type="screen16x9"/>
  <p:notesSz cx="6858000" cy="9144000"/>
  <p:embeddedFontLst>
    <p:embeddedFont>
      <p:font typeface="Roboto Condensed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0">
          <p15:clr>
            <a:srgbClr val="A4A3A4"/>
          </p15:clr>
        </p15:guide>
        <p15:guide id="2" pos="5345">
          <p15:clr>
            <a:srgbClr val="A4A3A4"/>
          </p15:clr>
        </p15:guide>
        <p15:guide id="3" orient="horz" pos="1656">
          <p15:clr>
            <a:srgbClr val="9AA0A6"/>
          </p15:clr>
        </p15:guide>
        <p15:guide id="4" pos="2132">
          <p15:clr>
            <a:srgbClr val="9AA0A6"/>
          </p15:clr>
        </p15:guide>
        <p15:guide id="5" pos="5550">
          <p15:clr>
            <a:srgbClr val="9AA0A6"/>
          </p15:clr>
        </p15:guide>
        <p15:guide id="6" pos="2880">
          <p15:clr>
            <a:srgbClr val="9AA0A6"/>
          </p15:clr>
        </p15:guide>
        <p15:guide id="7" pos="2736">
          <p15:clr>
            <a:srgbClr val="9AA0A6"/>
          </p15:clr>
        </p15:guide>
        <p15:guide id="8" pos="3024">
          <p15:clr>
            <a:srgbClr val="9AA0A6"/>
          </p15:clr>
        </p15:guide>
        <p15:guide id="9" pos="758">
          <p15:clr>
            <a:srgbClr val="9AA0A6"/>
          </p15:clr>
        </p15:guide>
        <p15:guide id="10" pos="20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AD48C-A3CB-FD26-E420-9F4476DB68FC}" v="2" dt="2021-08-24T03:40:30.874"/>
    <p1510:client id="{2EDAF294-320F-18D7-39FA-43CCDBDD35EE}" v="1" dt="2023-09-25T05:53:01.556"/>
    <p1510:client id="{36CEA727-9E8C-5080-20E5-390FD5631F9B}" v="2" dt="2023-09-26T04:27:27.814"/>
    <p1510:client id="{61A16263-923D-0BD5-F6E6-B9A00D12EC8D}" v="7" dt="2020-12-24T04:58:58.263"/>
    <p1510:client id="{8BB5236E-DEEF-D89B-2C0C-9C219676F807}" v="1" dt="2021-03-24T10:08:10.532"/>
    <p1510:client id="{8CD59257-39FA-49A4-AEB4-06A725DCDF4E}" v="1" dt="2020-12-25T04:05:54.364"/>
    <p1510:client id="{A0BA217A-EB49-45FE-B0A2-E07E7AC1689F}" v="6" dt="2020-12-24T08:27:00.584"/>
    <p1510:client id="{C78EFC65-28B9-08C3-9CFA-4C2DA11FC12E}" v="6" dt="2021-03-24T06:59:25.936"/>
    <p1510:client id="{C9B2722B-64E2-48B3-BF4E-0B52AB135C5C}" vWet="4" dt="2021-03-24T06:56:15.720"/>
    <p1510:client id="{D4AC6668-3851-FB1E-6F82-11B5C72F81DE}" v="1" dt="2021-03-24T10:00:10.300"/>
    <p1510:client id="{F63A3863-3F46-460C-0D54-FA3A973F0374}" v="2" dt="2021-03-25T04:08:11.615"/>
    <p1510:client id="{FC0383DF-6F39-7C7F-66B4-C3C2FDA4E314}" v="2" dt="2023-07-08T08:57:47.317"/>
  </p1510:revLst>
</p1510:revInfo>
</file>

<file path=ppt/tableStyles.xml><?xml version="1.0" encoding="utf-8"?>
<a:tblStyleLst xmlns:a="http://schemas.openxmlformats.org/drawingml/2006/main" def="{2F256FA4-DC5B-41B3-AB7A-BD6CD7AF8F72}">
  <a:tblStyle styleId="{2F256FA4-DC5B-41B3-AB7A-BD6CD7AF8F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3070"/>
        <p:guide pos="5345"/>
        <p:guide orient="horz" pos="1656"/>
        <p:guide pos="2132"/>
        <p:guide pos="5550"/>
        <p:guide pos="2880"/>
        <p:guide pos="2736"/>
        <p:guide pos="3024"/>
        <p:guide pos="758"/>
        <p:guide pos="2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h Huynh" userId="S::linh.huynh.uf@renesas.com::39be9e60-1d25-4ca6-99f3-1b7dcdd95669" providerId="AD" clId="Web-{FC0383DF-6F39-7C7F-66B4-C3C2FDA4E314}"/>
    <pc:docChg chg="modSld">
      <pc:chgData name="Linh Huynh" userId="S::linh.huynh.uf@renesas.com::39be9e60-1d25-4ca6-99f3-1b7dcdd95669" providerId="AD" clId="Web-{FC0383DF-6F39-7C7F-66B4-C3C2FDA4E314}" dt="2023-07-08T08:57:47.317" v="1" actId="1076"/>
      <pc:docMkLst>
        <pc:docMk/>
      </pc:docMkLst>
      <pc:sldChg chg="modSp">
        <pc:chgData name="Linh Huynh" userId="S::linh.huynh.uf@renesas.com::39be9e60-1d25-4ca6-99f3-1b7dcdd95669" providerId="AD" clId="Web-{FC0383DF-6F39-7C7F-66B4-C3C2FDA4E314}" dt="2023-07-08T08:57:47.317" v="1" actId="1076"/>
        <pc:sldMkLst>
          <pc:docMk/>
          <pc:sldMk cId="0" sldId="264"/>
        </pc:sldMkLst>
        <pc:spChg chg="mod">
          <ac:chgData name="Linh Huynh" userId="S::linh.huynh.uf@renesas.com::39be9e60-1d25-4ca6-99f3-1b7dcdd95669" providerId="AD" clId="Web-{FC0383DF-6F39-7C7F-66B4-C3C2FDA4E314}" dt="2023-07-08T08:57:47.317" v="1" actId="1076"/>
          <ac:spMkLst>
            <pc:docMk/>
            <pc:sldMk cId="0" sldId="264"/>
            <ac:spMk id="4" creationId="{32C543B6-1C40-48E2-8BA2-6634559119D2}"/>
          </ac:spMkLst>
        </pc:spChg>
      </pc:sldChg>
    </pc:docChg>
  </pc:docChgLst>
  <pc:docChgLst>
    <pc:chgData name="Huy Dinh" userId="S::huy.dinh.yw@renesas.com::d5219fe8-1419-4229-8a3c-189e8013c2ed" providerId="AD" clId="Web-{36CEA727-9E8C-5080-20E5-390FD5631F9B}"/>
    <pc:docChg chg="sldOrd">
      <pc:chgData name="Huy Dinh" userId="S::huy.dinh.yw@renesas.com::d5219fe8-1419-4229-8a3c-189e8013c2ed" providerId="AD" clId="Web-{36CEA727-9E8C-5080-20E5-390FD5631F9B}" dt="2023-09-26T04:27:27.814" v="1"/>
      <pc:docMkLst>
        <pc:docMk/>
      </pc:docMkLst>
      <pc:sldChg chg="ord">
        <pc:chgData name="Huy Dinh" userId="S::huy.dinh.yw@renesas.com::d5219fe8-1419-4229-8a3c-189e8013c2ed" providerId="AD" clId="Web-{36CEA727-9E8C-5080-20E5-390FD5631F9B}" dt="2023-09-26T04:27:27.814" v="1"/>
        <pc:sldMkLst>
          <pc:docMk/>
          <pc:sldMk cId="0" sldId="285"/>
        </pc:sldMkLst>
      </pc:sldChg>
    </pc:docChg>
  </pc:docChgLst>
  <pc:docChgLst>
    <pc:chgData name="Thuong Bui" userId="S::thuong.bui.xa@renesas.com::9d054114-bea9-434b-88e3-3232e8ac91fe" providerId="AD" clId="Web-{2EDAF294-320F-18D7-39FA-43CCDBDD35EE}"/>
    <pc:docChg chg="sldOrd">
      <pc:chgData name="Thuong Bui" userId="S::thuong.bui.xa@renesas.com::9d054114-bea9-434b-88e3-3232e8ac91fe" providerId="AD" clId="Web-{2EDAF294-320F-18D7-39FA-43CCDBDD35EE}" dt="2023-09-25T05:53:01.556" v="0"/>
      <pc:docMkLst>
        <pc:docMk/>
      </pc:docMkLst>
      <pc:sldChg chg="ord">
        <pc:chgData name="Thuong Bui" userId="S::thuong.bui.xa@renesas.com::9d054114-bea9-434b-88e3-3232e8ac91fe" providerId="AD" clId="Web-{2EDAF294-320F-18D7-39FA-43CCDBDD35EE}" dt="2023-09-25T05:53:01.556" v="0"/>
        <pc:sldMkLst>
          <pc:docMk/>
          <pc:sldMk cId="0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dc637e49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dc637e49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173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77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80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83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871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329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58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978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849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57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4b02c87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4b02c87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573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987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037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2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55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55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9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79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1dc637e49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1dc637e49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b02c87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b02c87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458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852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98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130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7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aster - one row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77482" y="3640807"/>
            <a:ext cx="53721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98201" y="4074335"/>
            <a:ext cx="5344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TWO_OBJECTS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529050" y="765700"/>
            <a:ext cx="4026600" cy="16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1"/>
          </p:nvPr>
        </p:nvSpPr>
        <p:spPr>
          <a:xfrm>
            <a:off x="529050" y="2536925"/>
            <a:ext cx="4026600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29845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body" idx="2"/>
          </p:nvPr>
        </p:nvSpPr>
        <p:spPr>
          <a:xfrm>
            <a:off x="5493725" y="720100"/>
            <a:ext cx="3243000" cy="3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29845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Roboto Condense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29210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■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29210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●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29210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○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29210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■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29210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●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29210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○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29210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Roboto Condensed"/>
              <a:buChar char="■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ith subtitle and description ">
  <p:cSld name="TWO_OBJECTS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"/>
          <p:cNvSpPr txBox="1">
            <a:spLocks noGrp="1"/>
          </p:cNvSpPr>
          <p:nvPr>
            <p:ph type="title"/>
          </p:nvPr>
        </p:nvSpPr>
        <p:spPr>
          <a:xfrm>
            <a:off x="529050" y="765700"/>
            <a:ext cx="4026600" cy="3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5493725" y="720100"/>
            <a:ext cx="3243000" cy="3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298450" algn="just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Roboto Condense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292100" algn="just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■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292100" algn="just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●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292100" algn="just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○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292100" algn="just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■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292100" algn="just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●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292100" algn="just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Condensed"/>
              <a:buChar char="○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292100" algn="just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Roboto Condensed"/>
              <a:buChar char="■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[no BG]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end">
  <p:cSld name="Thank You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279575" y="2128825"/>
            <a:ext cx="85848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Condensed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[BG]">
  <p:cSld name="Title Only [BG]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 txBox="1">
            <a:spLocks noGrp="1"/>
          </p:cNvSpPr>
          <p:nvPr>
            <p:ph type="ctrTitle"/>
          </p:nvPr>
        </p:nvSpPr>
        <p:spPr>
          <a:xfrm>
            <a:off x="1263825" y="1309450"/>
            <a:ext cx="66573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[BG]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ctrTitle"/>
          </p:nvPr>
        </p:nvSpPr>
        <p:spPr>
          <a:xfrm>
            <a:off x="1263825" y="1309450"/>
            <a:ext cx="66573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[BG]">
  <p:cSld name="OBJEC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327450" y="855925"/>
            <a:ext cx="8482800" cy="3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29845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2921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Highlight 2">
  <p:cSld name="OBJEC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327450" y="855925"/>
            <a:ext cx="8482800" cy="3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i="0" u="none" strike="noStrike" cap="none">
                <a:solidFill>
                  <a:schemeClr val="dk1"/>
                </a:solidFill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u="none" strike="noStrike" cap="none">
                <a:solidFill>
                  <a:schemeClr val="dk1"/>
                </a:solidFill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u="none" strike="noStrike" cap="none">
                <a:solidFill>
                  <a:schemeClr val="dk1"/>
                </a:solidFill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u="none" strike="noStrike" cap="none">
                <a:solidFill>
                  <a:schemeClr val="dk1"/>
                </a:solidFill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000"/>
              <a:buChar char="•"/>
              <a:defRPr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4"/>
          <p:cNvSpPr/>
          <p:nvPr/>
        </p:nvSpPr>
        <p:spPr>
          <a:xfrm rot="5400000">
            <a:off x="-219750" y="335175"/>
            <a:ext cx="515100" cy="75600"/>
          </a:xfrm>
          <a:prstGeom prst="rect">
            <a:avLst/>
          </a:prstGeom>
          <a:solidFill>
            <a:srgbClr val="EFC4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[BG]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1"/>
          </p:nvPr>
        </p:nvSpPr>
        <p:spPr>
          <a:xfrm>
            <a:off x="327450" y="85607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29845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2921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2"/>
          </p:nvPr>
        </p:nvSpPr>
        <p:spPr>
          <a:xfrm>
            <a:off x="4729900" y="85607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29845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2921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with subtitle">
  <p:cSld name="TWO_OBJECTS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1"/>
          </p:nvPr>
        </p:nvSpPr>
        <p:spPr>
          <a:xfrm>
            <a:off x="327450" y="1304775"/>
            <a:ext cx="4148700" cy="3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2"/>
          </p:nvPr>
        </p:nvSpPr>
        <p:spPr>
          <a:xfrm>
            <a:off x="4729900" y="1304775"/>
            <a:ext cx="4080300" cy="3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3"/>
          </p:nvPr>
        </p:nvSpPr>
        <p:spPr>
          <a:xfrm>
            <a:off x="327450" y="945375"/>
            <a:ext cx="4148700" cy="22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 u="none" strike="noStrike" cap="none">
                <a:solidFill>
                  <a:schemeClr val="dk1"/>
                </a:solidFill>
              </a:defRPr>
            </a:lvl1pPr>
            <a:lvl2pPr marL="914400" marR="0" lvl="1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 i="0" u="none" strike="noStrike" cap="none">
                <a:solidFill>
                  <a:schemeClr val="dk1"/>
                </a:solidFill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 i="0" u="none" strike="noStrike" cap="none">
                <a:solidFill>
                  <a:schemeClr val="dk1"/>
                </a:solidFill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 i="0" u="none" strike="noStrike" cap="none">
                <a:solidFill>
                  <a:schemeClr val="dk1"/>
                </a:solidFill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 i="0" u="none" strike="noStrike" cap="none">
                <a:solidFill>
                  <a:schemeClr val="dk1"/>
                </a:solidFill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 i="0" u="none" strike="noStrike" cap="none">
                <a:solidFill>
                  <a:schemeClr val="dk1"/>
                </a:solidFill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 i="0" u="none" strike="noStrike" cap="none">
                <a:solidFill>
                  <a:schemeClr val="dk1"/>
                </a:solidFill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4"/>
          </p:nvPr>
        </p:nvSpPr>
        <p:spPr>
          <a:xfrm>
            <a:off x="4729900" y="945375"/>
            <a:ext cx="40803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7450" y="855925"/>
            <a:ext cx="8482800" cy="3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29845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2921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2921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000"/>
              <a:buFont typeface="Roboto Condensed"/>
              <a:buChar char="•"/>
              <a:defRPr sz="10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7" r:id="rId5"/>
    <p:sldLayoutId id="2147483659" r:id="rId6"/>
    <p:sldLayoutId id="2147483660" r:id="rId7"/>
    <p:sldLayoutId id="2147483661" r:id="rId8"/>
    <p:sldLayoutId id="2147483664" r:id="rId9"/>
    <p:sldLayoutId id="2147483667" r:id="rId10"/>
    <p:sldLayoutId id="2147483668" r:id="rId11"/>
    <p:sldLayoutId id="2147483669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>
            <a:spLocks noGrp="1"/>
          </p:cNvSpPr>
          <p:nvPr>
            <p:ph type="ctrTitle"/>
          </p:nvPr>
        </p:nvSpPr>
        <p:spPr>
          <a:xfrm>
            <a:off x="3511349" y="3803367"/>
            <a:ext cx="5372100" cy="528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Design guideline (TUD)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63409-8BF9-4757-9595-FFE0E1216A20}"/>
              </a:ext>
            </a:extLst>
          </p:cNvPr>
          <p:cNvSpPr txBox="1"/>
          <p:nvPr/>
        </p:nvSpPr>
        <p:spPr>
          <a:xfrm>
            <a:off x="0" y="344720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Choose Promote/Demote to adjust items.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4DC08-9B8A-4F89-A7E1-28B3FF00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71" y="653415"/>
            <a:ext cx="2635356" cy="2269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F16324-6A53-4F35-866D-29EE3EEC8A21}"/>
              </a:ext>
            </a:extLst>
          </p:cNvPr>
          <p:cNvSpPr txBox="1"/>
          <p:nvPr/>
        </p:nvSpPr>
        <p:spPr>
          <a:xfrm>
            <a:off x="0" y="3020598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Remember to update Description of each class (refer to back-up file of TUD).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7E23ED-D0C7-426F-91F7-A39B5B650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6" y="3440670"/>
            <a:ext cx="4443307" cy="9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6CA48-6EDF-4512-A08E-9DB58957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698716"/>
            <a:ext cx="3684693" cy="1756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5931D-6E55-46F9-B36A-F25076930F7D}"/>
              </a:ext>
            </a:extLst>
          </p:cNvPr>
          <p:cNvSpPr txBox="1"/>
          <p:nvPr/>
        </p:nvSpPr>
        <p:spPr>
          <a:xfrm>
            <a:off x="0" y="390939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About </a:t>
            </a:r>
            <a:r>
              <a:rPr lang="en-US" err="1"/>
              <a:t>MapName</a:t>
            </a:r>
            <a:r>
              <a:rPr lang="en-US"/>
              <a:t> class, you must manually update it.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57718-8128-4FA1-89D6-FD8E99CDE4E5}"/>
              </a:ext>
            </a:extLst>
          </p:cNvPr>
          <p:cNvSpPr txBox="1"/>
          <p:nvPr/>
        </p:nvSpPr>
        <p:spPr>
          <a:xfrm>
            <a:off x="0" y="243814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</a:t>
            </a:r>
            <a:r>
              <a:rPr lang="en-US" err="1"/>
              <a:t>MapName</a:t>
            </a:r>
            <a:r>
              <a:rPr lang="en-US"/>
              <a:t> only contains Location file Name, Description, Field List table, Method List table, Field section and Method section .</a:t>
            </a:r>
          </a:p>
        </p:txBody>
      </p:sp>
    </p:spTree>
    <p:extLst>
      <p:ext uri="{BB962C8B-B14F-4D97-AF65-F5344CB8AC3E}">
        <p14:creationId xmlns:p14="http://schemas.microsoft.com/office/powerpoint/2010/main" val="2466501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01397-D0FB-41B1-B703-AC2D682E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6" y="341409"/>
            <a:ext cx="4094239" cy="1433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A4127-327E-43C6-B72F-2F9C0B96C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21" y="1862155"/>
            <a:ext cx="3742588" cy="301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59F48-B357-412C-B556-DE9FE692D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335" y="697606"/>
            <a:ext cx="4965519" cy="1076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E6504-1EAF-4E68-862D-630D7E923BE4}"/>
              </a:ext>
            </a:extLst>
          </p:cNvPr>
          <p:cNvSpPr txBox="1"/>
          <p:nvPr/>
        </p:nvSpPr>
        <p:spPr>
          <a:xfrm>
            <a:off x="4175335" y="2098349"/>
            <a:ext cx="4721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Update sections that are no longer correct.</a:t>
            </a:r>
          </a:p>
        </p:txBody>
      </p:sp>
    </p:spTree>
    <p:extLst>
      <p:ext uri="{BB962C8B-B14F-4D97-AF65-F5344CB8AC3E}">
        <p14:creationId xmlns:p14="http://schemas.microsoft.com/office/powerpoint/2010/main" val="3020300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BDD43-79FD-456E-91F5-EE85EF2E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848" y="160646"/>
            <a:ext cx="3659406" cy="1998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8B9240-8970-4EBF-B887-2918342C27A0}"/>
              </a:ext>
            </a:extLst>
          </p:cNvPr>
          <p:cNvSpPr txBox="1"/>
          <p:nvPr/>
        </p:nvSpPr>
        <p:spPr>
          <a:xfrm>
            <a:off x="6777" y="4854157"/>
            <a:ext cx="827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“ClassDiagramGenerationTutorial.docx” in </a:t>
            </a:r>
            <a:r>
              <a:rPr lang="da-DK" sz="1200"/>
              <a:t>01_Gen_UD\01_Guildeline\</a:t>
            </a:r>
            <a:r>
              <a:rPr lang="en-US" sz="1200"/>
              <a:t> for more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DB86A-B871-4A78-BE84-9AD590870941}"/>
              </a:ext>
            </a:extLst>
          </p:cNvPr>
          <p:cNvSpPr txBox="1"/>
          <p:nvPr/>
        </p:nvSpPr>
        <p:spPr>
          <a:xfrm>
            <a:off x="0" y="390939"/>
            <a:ext cx="48739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Open Enterprise Architect and add registration key.</a:t>
            </a:r>
          </a:p>
          <a:p>
            <a:pPr marL="285750" indent="-285750">
              <a:buFontTx/>
              <a:buChar char="-"/>
            </a:pPr>
            <a:r>
              <a:rPr lang="en-US"/>
              <a:t>Ctrl + N to create new project</a:t>
            </a:r>
          </a:p>
          <a:p>
            <a:pPr marL="285750" indent="-285750">
              <a:buFontTx/>
              <a:buChar char="-"/>
            </a:pPr>
            <a:r>
              <a:rPr lang="en-US"/>
              <a:t>A dialog display, you choose type of diagram as Class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CE0DED-6D93-49C1-B6D3-5E07E4C0859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54" y="1292777"/>
            <a:ext cx="2841445" cy="31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EAB5D3-0AE5-40FE-81B8-CA5451509239}"/>
              </a:ext>
            </a:extLst>
          </p:cNvPr>
          <p:cNvSpPr txBox="1"/>
          <p:nvPr/>
        </p:nvSpPr>
        <p:spPr>
          <a:xfrm>
            <a:off x="3186853" y="2107756"/>
            <a:ext cx="5828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On the right panel, you can see project explorer with class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8557B3-0FC8-4068-85EA-B69D8C524B9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39"/>
          <a:stretch/>
        </p:blipFill>
        <p:spPr bwMode="auto">
          <a:xfrm>
            <a:off x="3743114" y="2610996"/>
            <a:ext cx="2849880" cy="1013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72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BB653-744D-4A18-A31C-5B2D7379222D}"/>
              </a:ext>
            </a:extLst>
          </p:cNvPr>
          <p:cNvSpPr txBox="1"/>
          <p:nvPr/>
        </p:nvSpPr>
        <p:spPr>
          <a:xfrm>
            <a:off x="6777" y="4854157"/>
            <a:ext cx="827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“ClassDiagramGenerationTutorial.docx” in </a:t>
            </a:r>
            <a:r>
              <a:rPr lang="da-DK" sz="1200"/>
              <a:t>01_Gen_UD\01_Guildeline\</a:t>
            </a:r>
            <a:r>
              <a:rPr lang="en-US" sz="1200"/>
              <a:t> for more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EAF85-EE22-4A4D-99A0-CB031DDE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387" y="914129"/>
            <a:ext cx="6346613" cy="393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8FB913-75F5-46CD-96D1-0BF2C41C3A57}"/>
              </a:ext>
            </a:extLst>
          </p:cNvPr>
          <p:cNvSpPr txBox="1"/>
          <p:nvPr/>
        </p:nvSpPr>
        <p:spPr>
          <a:xfrm>
            <a:off x="6777" y="390939"/>
            <a:ext cx="8866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Let’s choose module TCD/Generic location first by right click Class Model package -&gt; Code Engineering -&gt; Import Source Directory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61421-BD7D-49BD-AC92-1495A6EA5A1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2"/>
          <a:stretch/>
        </p:blipFill>
        <p:spPr bwMode="auto">
          <a:xfrm>
            <a:off x="77682" y="880992"/>
            <a:ext cx="2719705" cy="38741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1530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01A36-CB17-47E2-85B2-925D16F9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" y="781902"/>
            <a:ext cx="9144000" cy="3373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BB653-744D-4A18-A31C-5B2D7379222D}"/>
              </a:ext>
            </a:extLst>
          </p:cNvPr>
          <p:cNvSpPr txBox="1"/>
          <p:nvPr/>
        </p:nvSpPr>
        <p:spPr>
          <a:xfrm>
            <a:off x="6777" y="4854157"/>
            <a:ext cx="827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“ClassDiagramGenerationTutorial.docx” in </a:t>
            </a:r>
            <a:r>
              <a:rPr lang="da-DK" sz="1200"/>
              <a:t>01_Gen_UD\01_Guildeline\</a:t>
            </a:r>
            <a:r>
              <a:rPr lang="en-US" sz="1200"/>
              <a:t> for more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EC904-4586-4B08-B84B-91B4C315AC90}"/>
              </a:ext>
            </a:extLst>
          </p:cNvPr>
          <p:cNvSpPr txBox="1"/>
          <p:nvPr/>
        </p:nvSpPr>
        <p:spPr>
          <a:xfrm>
            <a:off x="6777" y="390939"/>
            <a:ext cx="886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Check system output after import TCD</a:t>
            </a:r>
          </a:p>
        </p:txBody>
      </p:sp>
    </p:spTree>
    <p:extLst>
      <p:ext uri="{BB962C8B-B14F-4D97-AF65-F5344CB8AC3E}">
        <p14:creationId xmlns:p14="http://schemas.microsoft.com/office/powerpoint/2010/main" val="265893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CB7CB-9D03-465A-8812-7C2E7C35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54" y="779775"/>
            <a:ext cx="55626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95E8B-9126-49B2-BB8B-74C437392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33" y="1318479"/>
            <a:ext cx="7877175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66141-105E-4968-B5F7-DFD6BB2F8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4" y="2189076"/>
            <a:ext cx="6442681" cy="1614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CBD44-E5CF-4F2B-B21F-1E06BB68C942}"/>
              </a:ext>
            </a:extLst>
          </p:cNvPr>
          <p:cNvSpPr txBox="1"/>
          <p:nvPr/>
        </p:nvSpPr>
        <p:spPr>
          <a:xfrm>
            <a:off x="0" y="4077557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Clear system output and import input again until there is no error.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18061-AF20-4A37-BD4C-64AC696627E4}"/>
              </a:ext>
            </a:extLst>
          </p:cNvPr>
          <p:cNvSpPr txBox="1"/>
          <p:nvPr/>
        </p:nvSpPr>
        <p:spPr>
          <a:xfrm>
            <a:off x="0" y="4364201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Must import both Generic + Msn (do it one by one).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4E58C-9BC4-44AC-9935-68EE8CDC2205}"/>
              </a:ext>
            </a:extLst>
          </p:cNvPr>
          <p:cNvSpPr txBox="1"/>
          <p:nvPr/>
        </p:nvSpPr>
        <p:spPr>
          <a:xfrm>
            <a:off x="6777" y="4860930"/>
            <a:ext cx="827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“ClassDiagramGenerationTutorial.docx” in </a:t>
            </a:r>
            <a:r>
              <a:rPr lang="da-DK" sz="1200"/>
              <a:t>01_Gen_UD\01_Guildeline\</a:t>
            </a:r>
            <a:r>
              <a:rPr lang="en-US" sz="1200"/>
              <a:t> for more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F9F6B-1A54-45CF-88BA-0B403B1EEAA0}"/>
              </a:ext>
            </a:extLst>
          </p:cNvPr>
          <p:cNvSpPr txBox="1"/>
          <p:nvPr/>
        </p:nvSpPr>
        <p:spPr>
          <a:xfrm>
            <a:off x="6777" y="390939"/>
            <a:ext cx="886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Let’s add comment in source code to ignore C# syntax error in EA</a:t>
            </a:r>
          </a:p>
        </p:txBody>
      </p:sp>
    </p:spTree>
    <p:extLst>
      <p:ext uri="{BB962C8B-B14F-4D97-AF65-F5344CB8AC3E}">
        <p14:creationId xmlns:p14="http://schemas.microsoft.com/office/powerpoint/2010/main" val="63256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59750-A4A5-483A-9BAA-590C3BF46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371" y="390939"/>
            <a:ext cx="3797506" cy="1629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C35C8-3A24-48D0-B743-0C4AFA44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640" y="2131472"/>
            <a:ext cx="4126336" cy="2611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56C7D-F6C2-44F9-AA5C-9BA70D8AF2B9}"/>
              </a:ext>
            </a:extLst>
          </p:cNvPr>
          <p:cNvSpPr txBox="1"/>
          <p:nvPr/>
        </p:nvSpPr>
        <p:spPr>
          <a:xfrm>
            <a:off x="6777" y="4854157"/>
            <a:ext cx="827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“ClassDiagramGenerationTutorial.docx” in </a:t>
            </a:r>
            <a:r>
              <a:rPr lang="da-DK" sz="1200"/>
              <a:t>01_Gen_UD\01_Guildeline\</a:t>
            </a:r>
            <a:r>
              <a:rPr lang="en-US" sz="1200"/>
              <a:t> for more details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5CDF3-5F9A-4277-B503-1E039EE05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63" y="2131471"/>
            <a:ext cx="4090588" cy="2611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389A8-4148-43B9-B81B-9CF9999471C1}"/>
              </a:ext>
            </a:extLst>
          </p:cNvPr>
          <p:cNvSpPr txBox="1"/>
          <p:nvPr/>
        </p:nvSpPr>
        <p:spPr>
          <a:xfrm>
            <a:off x="6777" y="390939"/>
            <a:ext cx="5259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Because a class in Generation Tool has many attributes and methods, so you should hide them from diagram model.</a:t>
            </a:r>
          </a:p>
          <a:p>
            <a:pPr marL="285750" indent="-285750">
              <a:buFontTx/>
              <a:buChar char="-"/>
            </a:pPr>
            <a:r>
              <a:rPr lang="en-US"/>
              <a:t>To do this, right click on Class Model -&gt; Properties -&gt; General change name to </a:t>
            </a:r>
            <a:r>
              <a:rPr lang="da-DK"/>
              <a:t>RH850_X2x_&lt;MSN&gt;_Gentool_UD_Diagrams</a:t>
            </a:r>
            <a:r>
              <a:rPr lang="en-US"/>
              <a:t> then at Elements uncheck Attributes / Operations</a:t>
            </a:r>
          </a:p>
        </p:txBody>
      </p:sp>
    </p:spTree>
    <p:extLst>
      <p:ext uri="{BB962C8B-B14F-4D97-AF65-F5344CB8AC3E}">
        <p14:creationId xmlns:p14="http://schemas.microsoft.com/office/powerpoint/2010/main" val="161291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4E034-EA32-4752-8293-379A5DB9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4" y="1278245"/>
            <a:ext cx="5275448" cy="2270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57C3D1-C172-463C-8AA9-A082DF2A061F}"/>
              </a:ext>
            </a:extLst>
          </p:cNvPr>
          <p:cNvSpPr txBox="1"/>
          <p:nvPr/>
        </p:nvSpPr>
        <p:spPr>
          <a:xfrm>
            <a:off x="6777" y="4854157"/>
            <a:ext cx="827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“ClassDiagramGenerationTutorial.docx” in </a:t>
            </a:r>
            <a:r>
              <a:rPr lang="da-DK" sz="1200"/>
              <a:t>01_Gen_UD\01_Guildeline\</a:t>
            </a:r>
            <a:r>
              <a:rPr lang="en-US" sz="1200"/>
              <a:t> for more details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75A44-B57E-4905-A43E-D0EDDE71CB66}"/>
              </a:ext>
            </a:extLst>
          </p:cNvPr>
          <p:cNvSpPr txBox="1"/>
          <p:nvPr/>
        </p:nvSpPr>
        <p:spPr>
          <a:xfrm>
            <a:off x="6777" y="390939"/>
            <a:ext cx="886629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Click to each class (both Msn and Generic), press Ctrl + A and Ctrl + C to copy all blocks and paste to</a:t>
            </a:r>
            <a:r>
              <a:rPr lang="da-DK"/>
              <a:t> RH850_X2x_&lt;MSN&gt;_</a:t>
            </a:r>
            <a:r>
              <a:rPr lang="da-DK" err="1"/>
              <a:t>Gentool_UD_Diagrams</a:t>
            </a:r>
            <a:r>
              <a:rPr lang="en-US"/>
              <a:t>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1E4F61-AF2E-41FC-81C5-0CA1E8AA1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720" y="856938"/>
            <a:ext cx="3637280" cy="39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78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AC91F-C68A-4CF4-891A-41681498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41" y="764569"/>
            <a:ext cx="3640557" cy="3408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1186C-5D5E-4ED6-B08A-6F9AC0921CC0}"/>
              </a:ext>
            </a:extLst>
          </p:cNvPr>
          <p:cNvSpPr txBox="1"/>
          <p:nvPr/>
        </p:nvSpPr>
        <p:spPr>
          <a:xfrm>
            <a:off x="6777" y="4854157"/>
            <a:ext cx="827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“ClassDiagramGenerationTutorial.docx” in </a:t>
            </a:r>
            <a:r>
              <a:rPr lang="da-DK" sz="1200"/>
              <a:t>01_Gen_UD\01_Guildeline\</a:t>
            </a:r>
            <a:r>
              <a:rPr lang="en-US" sz="1200"/>
              <a:t> for more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4462D-AB03-4536-B078-46931D3DC874}"/>
              </a:ext>
            </a:extLst>
          </p:cNvPr>
          <p:cNvSpPr txBox="1"/>
          <p:nvPr/>
        </p:nvSpPr>
        <p:spPr>
          <a:xfrm>
            <a:off x="6777" y="390939"/>
            <a:ext cx="886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Press Alt + Z to </a:t>
            </a:r>
            <a:r>
              <a:rPr lang="en-US" err="1"/>
              <a:t>autosize</a:t>
            </a:r>
            <a:r>
              <a:rPr lang="en-US"/>
              <a:t> selected blocks</a:t>
            </a:r>
          </a:p>
        </p:txBody>
      </p:sp>
    </p:spTree>
    <p:extLst>
      <p:ext uri="{BB962C8B-B14F-4D97-AF65-F5344CB8AC3E}">
        <p14:creationId xmlns:p14="http://schemas.microsoft.com/office/powerpoint/2010/main" val="277612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"/>
          <p:cNvSpPr txBox="1">
            <a:spLocks noGrp="1"/>
          </p:cNvSpPr>
          <p:nvPr>
            <p:ph type="title"/>
          </p:nvPr>
        </p:nvSpPr>
        <p:spPr>
          <a:xfrm>
            <a:off x="529050" y="765700"/>
            <a:ext cx="4026600" cy="1626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2" name="Google Shape;112;p32"/>
          <p:cNvSpPr txBox="1">
            <a:spLocks noGrp="1"/>
          </p:cNvSpPr>
          <p:nvPr>
            <p:ph type="body" idx="2"/>
          </p:nvPr>
        </p:nvSpPr>
        <p:spPr>
          <a:xfrm>
            <a:off x="5493725" y="720100"/>
            <a:ext cx="3243000" cy="3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lang="e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Update method</a:t>
            </a:r>
            <a:endParaRPr/>
          </a:p>
          <a:p>
            <a:pPr marL="228600" lvl="0" indent="-228600" algn="just">
              <a:lnSpc>
                <a:spcPct val="113999"/>
              </a:lnSpc>
              <a:buAutoNum type="arabicPeriod"/>
            </a:pPr>
            <a:r>
              <a:rPr lang="en-US">
                <a:latin typeface="Times New Roman"/>
                <a:cs typeface="Times New Roman"/>
              </a:rPr>
              <a:t>Note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2D453-B17A-4AD6-965E-DF13B62D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64" y="853233"/>
            <a:ext cx="7668315" cy="384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D97538-55AC-46CC-A3AD-67BCB76CAEFE}"/>
              </a:ext>
            </a:extLst>
          </p:cNvPr>
          <p:cNvSpPr txBox="1"/>
          <p:nvPr/>
        </p:nvSpPr>
        <p:spPr>
          <a:xfrm>
            <a:off x="6777" y="4854157"/>
            <a:ext cx="827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“ClassDiagramGenerationTutorial.docx” in </a:t>
            </a:r>
            <a:r>
              <a:rPr lang="da-DK" sz="1200"/>
              <a:t>01_Gen_UD\01_Guildeline\</a:t>
            </a:r>
            <a:r>
              <a:rPr lang="en-US" sz="1200"/>
              <a:t> for more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E32E0-EDAD-43B1-BDA4-CDB0E6B14C0D}"/>
              </a:ext>
            </a:extLst>
          </p:cNvPr>
          <p:cNvSpPr txBox="1"/>
          <p:nvPr/>
        </p:nvSpPr>
        <p:spPr>
          <a:xfrm>
            <a:off x="6777" y="390939"/>
            <a:ext cx="886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Let’s route all related blocks and drag blocks together and arrange them neatly</a:t>
            </a:r>
          </a:p>
        </p:txBody>
      </p:sp>
    </p:spTree>
    <p:extLst>
      <p:ext uri="{BB962C8B-B14F-4D97-AF65-F5344CB8AC3E}">
        <p14:creationId xmlns:p14="http://schemas.microsoft.com/office/powerpoint/2010/main" val="3485849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F6771-09D1-4F63-86AD-BD37AE60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439" y="824671"/>
            <a:ext cx="5255896" cy="4103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FC96F-2CA0-4535-A885-28E6CCBCDA50}"/>
              </a:ext>
            </a:extLst>
          </p:cNvPr>
          <p:cNvSpPr txBox="1"/>
          <p:nvPr/>
        </p:nvSpPr>
        <p:spPr>
          <a:xfrm>
            <a:off x="6776" y="390939"/>
            <a:ext cx="9137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Press Ctrl + A and Ctrl + C at</a:t>
            </a:r>
            <a:r>
              <a:rPr lang="da-DK"/>
              <a:t> RH850_X2x_&lt;MSN&gt;_Gentool_UD_Diagrams to copy all blocks and paste to UD document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2841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A5CB4-F152-4C16-B199-C6F9814C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37" y="1560490"/>
            <a:ext cx="4474433" cy="3472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F07D1-626B-4422-B93B-8D892D46B0A4}"/>
              </a:ext>
            </a:extLst>
          </p:cNvPr>
          <p:cNvSpPr txBox="1"/>
          <p:nvPr/>
        </p:nvSpPr>
        <p:spPr>
          <a:xfrm>
            <a:off x="6776" y="390939"/>
            <a:ext cx="9137223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Save</a:t>
            </a:r>
            <a:r>
              <a:rPr lang="da-DK"/>
              <a:t> RH850_X2x_&lt;MSN&gt;_Gentool_UD_Diagrams then drag blocks of Generation / Intermediate / MapName / Crosscutting / Utils / Validation</a:t>
            </a:r>
            <a:r>
              <a:rPr lang="en-US"/>
              <a:t> to an easy-to-edit space and then layout, select and paste into the UD document. Then Ctrl + Z to revert position of all blocks in </a:t>
            </a:r>
            <a:r>
              <a:rPr lang="da-DK"/>
              <a:t>RH850_X2x_&lt;MSN&gt;_Gentool_UD_Diagrams and save.</a:t>
            </a:r>
          </a:p>
          <a:p>
            <a:pPr marL="285750" indent="-285750">
              <a:buFontTx/>
              <a:buChar char="-"/>
            </a:pPr>
            <a:r>
              <a:rPr lang="da-DK"/>
              <a:t>Update description of UML and information of each block.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77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Update method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0F5B5-F9EF-43FE-9A30-FB0DF0BF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54" y="693091"/>
            <a:ext cx="4772866" cy="4176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0D8105-BF2D-4EFB-94A8-84843A226CEF}"/>
              </a:ext>
            </a:extLst>
          </p:cNvPr>
          <p:cNvSpPr txBox="1"/>
          <p:nvPr/>
        </p:nvSpPr>
        <p:spPr>
          <a:xfrm>
            <a:off x="6776" y="390939"/>
            <a:ext cx="913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Verify all information about the method and unify font, size</a:t>
            </a:r>
            <a:r>
              <a:rPr lang="da-DK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4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Update method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BE71-82CC-46EB-8EE2-B36ED454C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4" y="693091"/>
            <a:ext cx="3820160" cy="193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4ABF3-85FF-4D30-ACB6-3327BCC75604}"/>
              </a:ext>
            </a:extLst>
          </p:cNvPr>
          <p:cNvSpPr txBox="1"/>
          <p:nvPr/>
        </p:nvSpPr>
        <p:spPr>
          <a:xfrm>
            <a:off x="6776" y="390939"/>
            <a:ext cx="913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Pay attention to the Ref section because this will affect mapping between UD and AD</a:t>
            </a:r>
            <a:r>
              <a:rPr lang="da-DK"/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F5CA9-440F-43EA-9E3B-7C469CE1FB12}"/>
              </a:ext>
            </a:extLst>
          </p:cNvPr>
          <p:cNvSpPr txBox="1"/>
          <p:nvPr/>
        </p:nvSpPr>
        <p:spPr>
          <a:xfrm>
            <a:off x="6777" y="2718862"/>
            <a:ext cx="9137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Check logic code in TCD and Algorithm in UD, if method uses or references to any parameter in CDF design or ERR/WRN/INF in </a:t>
            </a:r>
            <a:r>
              <a:rPr lang="en-US" err="1"/>
              <a:t>ErrorList</a:t>
            </a:r>
            <a:r>
              <a:rPr lang="en-US"/>
              <a:t> design, please list its ID in Ref. (refer to back-up file of the UD for reference)</a:t>
            </a:r>
          </a:p>
        </p:txBody>
      </p:sp>
    </p:spTree>
    <p:extLst>
      <p:ext uri="{BB962C8B-B14F-4D97-AF65-F5344CB8AC3E}">
        <p14:creationId xmlns:p14="http://schemas.microsoft.com/office/powerpoint/2010/main" val="106045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Update method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3060-0E0C-48C6-A9EF-EF8E7A3A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86" y="411258"/>
            <a:ext cx="4954093" cy="2771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8AF2C-8862-41DA-A247-741C1BDCF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94" y="2544655"/>
            <a:ext cx="5388678" cy="2557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D3D7A-D04B-4CAE-90E4-DF20406E7C45}"/>
              </a:ext>
            </a:extLst>
          </p:cNvPr>
          <p:cNvSpPr txBox="1"/>
          <p:nvPr/>
        </p:nvSpPr>
        <p:spPr>
          <a:xfrm>
            <a:off x="6776" y="390939"/>
            <a:ext cx="913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Remember to update table of contents and check spelling/grammar mistake</a:t>
            </a:r>
            <a:r>
              <a:rPr lang="da-DK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Update method</a:t>
            </a:r>
            <a:endParaRPr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DD213-F220-468D-A901-89683FE3C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03" y="522074"/>
            <a:ext cx="5245090" cy="42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2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Update method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8BAF6-4F57-4D5A-9F57-CF3328F9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3" y="504464"/>
            <a:ext cx="7586133" cy="41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00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endParaRPr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9AB84-505F-414E-9D89-667E7CCC7DC6}"/>
              </a:ext>
            </a:extLst>
          </p:cNvPr>
          <p:cNvSpPr txBox="1"/>
          <p:nvPr/>
        </p:nvSpPr>
        <p:spPr>
          <a:xfrm>
            <a:off x="0" y="344720"/>
            <a:ext cx="9144000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Back-up file “new.docx” to map ID in UT test spec later.</a:t>
            </a:r>
          </a:p>
          <a:p>
            <a:pPr marL="285750" indent="-285750">
              <a:buFontTx/>
              <a:buChar char="-"/>
            </a:pPr>
            <a:r>
              <a:rPr lang="en-US"/>
              <a:t>Zoom previous “RH850_X2x_MCU_GenTool_UD.docx” to maximum to have a clear view about Overview of class diagram. Based on this to drag the blocks of Generic</a:t>
            </a:r>
          </a:p>
          <a:p>
            <a:pPr marL="285750" indent="-285750">
              <a:buFontTx/>
              <a:buChar char="-"/>
            </a:pPr>
            <a:r>
              <a:rPr lang="en-US"/>
              <a:t>If auto_doc.sh is crashed because of check_mapping_result.py, just ignore it. Because check_mapping_result.py is only affect Ref of methods. But still need to check the tool has generate enough methods yet.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79255-4ADD-4DAC-B917-384F2A01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6" y="1691453"/>
            <a:ext cx="8466668" cy="802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0D8180-9F33-4A18-BD2D-444035F46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73" y="2571750"/>
            <a:ext cx="3563471" cy="1980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7DDCF-12F4-48A6-B68B-98E6ADA934E9}"/>
              </a:ext>
            </a:extLst>
          </p:cNvPr>
          <p:cNvSpPr txBox="1"/>
          <p:nvPr/>
        </p:nvSpPr>
        <p:spPr>
          <a:xfrm>
            <a:off x="0" y="2494103"/>
            <a:ext cx="914400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Right click at route and choose Line Style (Auto Routing) 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517C5-3497-4B4D-BB75-A3CDC5412951}"/>
              </a:ext>
            </a:extLst>
          </p:cNvPr>
          <p:cNvSpPr txBox="1"/>
          <p:nvPr/>
        </p:nvSpPr>
        <p:spPr>
          <a:xfrm>
            <a:off x="-3146" y="2784708"/>
            <a:ext cx="914400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Use icon below to layout blocks easier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4E8E05-2945-449F-9FDE-B0B8ECCEC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34" y="3099832"/>
            <a:ext cx="15716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5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5FFD-0733-4C07-80D6-DDA50C200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 REL finding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7A326-69C4-48DE-ABDF-4DBEAF219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450" y="855925"/>
            <a:ext cx="8482800" cy="415756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    Check type of method </a:t>
            </a:r>
          </a:p>
          <a:p>
            <a:pPr>
              <a:lnSpc>
                <a:spcPct val="114999"/>
              </a:lnSpc>
            </a:pPr>
            <a:r>
              <a:rPr lang="en-US"/>
              <a:t>        1. Constructor</a:t>
            </a:r>
          </a:p>
          <a:p>
            <a:pPr>
              <a:lnSpc>
                <a:spcPct val="114999"/>
              </a:lnSpc>
            </a:pPr>
            <a:r>
              <a:rPr lang="en-US"/>
              <a:t>        2. Internal method: Methods are created to use in other methods. </a:t>
            </a:r>
            <a:r>
              <a:rPr lang="en-US" err="1"/>
              <a:t>E.g</a:t>
            </a:r>
            <a:r>
              <a:rPr lang="en-US"/>
              <a:t>: method_1 is used by </a:t>
            </a:r>
            <a:r>
              <a:rPr lang="en-US" err="1"/>
              <a:t>methods_a_b_c_d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        3. Methods to gen </a:t>
            </a:r>
            <a:r>
              <a:rPr lang="en-US" err="1"/>
              <a:t>Misra</a:t>
            </a:r>
            <a:r>
              <a:rPr lang="en-US"/>
              <a:t> C rule</a:t>
            </a:r>
          </a:p>
          <a:p>
            <a:pPr>
              <a:lnSpc>
                <a:spcPct val="114999"/>
              </a:lnSpc>
            </a:pPr>
            <a:r>
              <a:rPr lang="en-US"/>
              <a:t>        4. Methods to gen QAC, start stop no </a:t>
            </a:r>
            <a:r>
              <a:rPr lang="en-US" err="1"/>
              <a:t>init</a:t>
            </a:r>
            <a:r>
              <a:rPr lang="en-US"/>
              <a:t> spec,...</a:t>
            </a:r>
          </a:p>
          <a:p>
            <a:pPr>
              <a:lnSpc>
                <a:spcPct val="114999"/>
              </a:lnSpc>
            </a:pPr>
            <a:r>
              <a:rPr lang="en-US"/>
              <a:t>        5. Method implement for design id of AD but ref is None or N/A, method return null.</a:t>
            </a:r>
          </a:p>
          <a:p>
            <a:pPr>
              <a:lnSpc>
                <a:spcPct val="114999"/>
              </a:lnSpc>
            </a:pPr>
            <a:r>
              <a:rPr lang="en-US"/>
              <a:t>        6. common method is override by device specific function.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 marL="228600" indent="0">
              <a:lnSpc>
                <a:spcPct val="114999"/>
              </a:lnSpc>
            </a:pPr>
            <a:r>
              <a:rPr lang="en-US"/>
              <a:t>=&gt; Solution: </a:t>
            </a:r>
          </a:p>
          <a:p>
            <a:pPr marL="228600" indent="0">
              <a:lnSpc>
                <a:spcPct val="114999"/>
              </a:lnSpc>
            </a:pPr>
            <a:r>
              <a:rPr lang="en-US"/>
              <a:t>[1,3,4,5,6] Add new table into </a:t>
            </a:r>
            <a:r>
              <a:rPr lang="en-US" b="1"/>
              <a:t>Chapter 6 Uncovered List</a:t>
            </a:r>
            <a:endParaRPr lang="en-US"/>
          </a:p>
          <a:p>
            <a:pPr marL="228600" indent="0">
              <a:lnSpc>
                <a:spcPct val="114999"/>
              </a:lnSpc>
            </a:pPr>
            <a:r>
              <a:rPr lang="en-US"/>
              <a:t>[2] Get ID by main methods.</a:t>
            </a:r>
          </a:p>
          <a:p>
            <a:pPr marL="228600" indent="0">
              <a:lnSpc>
                <a:spcPct val="114999"/>
              </a:lnSpc>
            </a:pPr>
            <a:r>
              <a:rPr lang="en-US"/>
              <a:t>Example:</a:t>
            </a:r>
          </a:p>
          <a:p>
            <a:pPr marL="228600" indent="0">
              <a:lnSpc>
                <a:spcPct val="114999"/>
              </a:lnSpc>
            </a:pPr>
            <a:endParaRPr lang="en-US" b="1"/>
          </a:p>
          <a:p>
            <a:pPr marL="228600" indent="0">
              <a:lnSpc>
                <a:spcPct val="114999"/>
              </a:lnSpc>
            </a:pPr>
            <a:endParaRPr lang="en-US" b="1"/>
          </a:p>
          <a:p>
            <a:pPr marL="228600" indent="0">
              <a:lnSpc>
                <a:spcPct val="114999"/>
              </a:lnSpc>
            </a:pPr>
            <a:endParaRPr lang="en-US" b="1"/>
          </a:p>
          <a:p>
            <a:pPr marL="228600" indent="0">
              <a:lnSpc>
                <a:spcPct val="114999"/>
              </a:lnSpc>
            </a:pPr>
            <a:endParaRPr lang="en-US" b="1"/>
          </a:p>
          <a:p>
            <a:pPr marL="228600" indent="0">
              <a:lnSpc>
                <a:spcPct val="114999"/>
              </a:lnSpc>
            </a:pPr>
            <a:r>
              <a:rPr lang="en-US"/>
              <a:t>In method</a:t>
            </a:r>
            <a:r>
              <a:rPr lang="en-US" b="1"/>
              <a:t> </a:t>
            </a:r>
            <a:r>
              <a:rPr lang="en-US" b="1" err="1"/>
              <a:t>CommonCfgFileGeneration</a:t>
            </a:r>
            <a:r>
              <a:rPr lang="en-US"/>
              <a:t> table:</a:t>
            </a:r>
            <a:endParaRPr lang="en-US" b="1"/>
          </a:p>
          <a:p>
            <a:pPr marL="228600" indent="0">
              <a:lnSpc>
                <a:spcPct val="114999"/>
              </a:lnSpc>
            </a:pPr>
            <a:r>
              <a:rPr lang="en-US" b="1"/>
              <a:t>{Ref: N/A} </a:t>
            </a:r>
            <a:r>
              <a:rPr lang="en-US"/>
              <a:t>change to</a:t>
            </a:r>
            <a:r>
              <a:rPr lang="en-US" b="1"/>
              <a:t> {</a:t>
            </a:r>
            <a:r>
              <a:rPr lang="en-US" b="1">
                <a:solidFill>
                  <a:srgbClr val="FF0000"/>
                </a:solidFill>
              </a:rPr>
              <a:t>ID</a:t>
            </a:r>
            <a:r>
              <a:rPr lang="en-US" b="1"/>
              <a:t>: </a:t>
            </a:r>
            <a:r>
              <a:rPr lang="en-US" b="1">
                <a:solidFill>
                  <a:srgbClr val="000000"/>
                </a:solidFill>
              </a:rPr>
              <a:t>SPI_TUD_REF_001</a:t>
            </a:r>
            <a:r>
              <a:rPr lang="en-US" b="1"/>
              <a:t>}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2972AC-AF90-48B0-8AEA-0A93A5A25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005324"/>
              </p:ext>
            </p:extLst>
          </p:nvPr>
        </p:nvGraphicFramePr>
        <p:xfrm>
          <a:off x="553915" y="3499338"/>
          <a:ext cx="8183790" cy="560960"/>
        </p:xfrm>
        <a:graphic>
          <a:graphicData uri="http://schemas.openxmlformats.org/drawingml/2006/table">
            <a:tbl>
              <a:tblPr firstRow="1" firstCol="1" bandRow="1">
                <a:tableStyleId>{2F256FA4-DC5B-41B3-AB7A-BD6CD7AF8F72}</a:tableStyleId>
              </a:tblPr>
              <a:tblGrid>
                <a:gridCol w="1926464">
                  <a:extLst>
                    <a:ext uri="{9D8B030D-6E8A-4147-A177-3AD203B41FA5}">
                      <a16:colId xmlns:a16="http://schemas.microsoft.com/office/drawing/2014/main" val="678355613"/>
                    </a:ext>
                  </a:extLst>
                </a:gridCol>
                <a:gridCol w="2545159">
                  <a:extLst>
                    <a:ext uri="{9D8B030D-6E8A-4147-A177-3AD203B41FA5}">
                      <a16:colId xmlns:a16="http://schemas.microsoft.com/office/drawing/2014/main" val="2760522510"/>
                    </a:ext>
                  </a:extLst>
                </a:gridCol>
                <a:gridCol w="3712167">
                  <a:extLst>
                    <a:ext uri="{9D8B030D-6E8A-4147-A177-3AD203B41FA5}">
                      <a16:colId xmlns:a16="http://schemas.microsoft.com/office/drawing/2014/main" val="3363500009"/>
                    </a:ext>
                  </a:extLst>
                </a:gridCol>
              </a:tblGrid>
              <a:tr h="52753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ID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Methods 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1" i="0" u="none" strike="noStrike" noProof="0">
                          <a:effectLst/>
                          <a:latin typeface="Arial"/>
                        </a:rPr>
                        <a:t>Reason for unmapped to design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497665"/>
                  </a:ext>
                </a:extLst>
              </a:tr>
              <a:tr h="527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tabLst>
                          <a:tab pos="0" algn="l"/>
                        </a:tabLst>
                      </a:pPr>
                      <a:r>
                        <a:rPr lang="en-US">
                          <a:effectLst/>
                        </a:rPr>
                        <a:t>SPI_TUD_REF_001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tabLst>
                          <a:tab pos="0" algn="l"/>
                        </a:tabLst>
                      </a:pPr>
                      <a:r>
                        <a:rPr lang="en-US" err="1">
                          <a:effectLst/>
                        </a:rPr>
                        <a:t>CommonCfgFileGeneration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tabLst>
                          <a:tab pos="0" algn="l"/>
                        </a:tabLst>
                      </a:pPr>
                      <a:r>
                        <a:rPr lang="en-US">
                          <a:effectLst/>
                        </a:rPr>
                        <a:t>This is a default constructor.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111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50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C543B6-1C40-48E2-8BA2-6634559119D2}"/>
              </a:ext>
            </a:extLst>
          </p:cNvPr>
          <p:cNvSpPr txBox="1"/>
          <p:nvPr/>
        </p:nvSpPr>
        <p:spPr>
          <a:xfrm>
            <a:off x="325850" y="490379"/>
            <a:ext cx="866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Get UD generation tool from this link</a:t>
            </a:r>
          </a:p>
          <a:p>
            <a:r>
              <a:rPr lang="en-US" dirty="0"/>
              <a:t>\\rvc-vnas-01\DTV\Documents\Knowledge_Management\05_Database_RVASW\01_McalDevelopment\05_UnitDesign\02_TUD\08.LinkGDD\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install </a:t>
            </a:r>
            <a:r>
              <a:rPr lang="en-US" dirty="0" err="1"/>
              <a:t>docxpy</a:t>
            </a:r>
            <a:r>
              <a:rPr lang="en-US" dirty="0"/>
              <a:t> library on Cygwin (pip install </a:t>
            </a:r>
            <a:r>
              <a:rPr lang="en-US" dirty="0" err="1"/>
              <a:t>docxpy</a:t>
            </a:r>
            <a:r>
              <a:rPr lang="en-US" dirty="0"/>
              <a:t>)</a:t>
            </a:r>
          </a:p>
        </p:txBody>
      </p:sp>
      <p:sp>
        <p:nvSpPr>
          <p:cNvPr id="10" name="Google Shape;167;p41">
            <a:extLst>
              <a:ext uri="{FF2B5EF4-FFF2-40B4-BE49-F238E27FC236}">
                <a16:creationId xmlns:a16="http://schemas.microsoft.com/office/drawing/2014/main" id="{340FBA5B-5F50-48AF-B4FB-71CCC7ADADE4}"/>
              </a:ext>
            </a:extLst>
          </p:cNvPr>
          <p:cNvSpPr txBox="1">
            <a:spLocks/>
          </p:cNvSpPr>
          <p:nvPr/>
        </p:nvSpPr>
        <p:spPr>
          <a:xfrm>
            <a:off x="327454" y="88787"/>
            <a:ext cx="8482800" cy="30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lang="e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9"/>
          <p:cNvSpPr txBox="1">
            <a:spLocks noGrp="1"/>
          </p:cNvSpPr>
          <p:nvPr>
            <p:ph type="title"/>
          </p:nvPr>
        </p:nvSpPr>
        <p:spPr>
          <a:xfrm>
            <a:off x="279575" y="2128825"/>
            <a:ext cx="8584800" cy="1510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lang="e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32810-E66D-4314-9E03-C25588A2F6EE}"/>
              </a:ext>
            </a:extLst>
          </p:cNvPr>
          <p:cNvSpPr txBox="1"/>
          <p:nvPr/>
        </p:nvSpPr>
        <p:spPr>
          <a:xfrm>
            <a:off x="6777" y="4854157"/>
            <a:ext cx="6563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“Guideline creating DD from CD.doc” for more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1DCBEE-212F-4B8C-93C6-ABB02B255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4" y="390939"/>
            <a:ext cx="88034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file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template_str.py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please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rename to your module 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for variables such as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class_disigned_id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class_ref_errList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BB5D097-E95C-462C-A941-2ECC0D35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1" y="753528"/>
            <a:ext cx="4710113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45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32810-E66D-4314-9E03-C25588A2F6EE}"/>
              </a:ext>
            </a:extLst>
          </p:cNvPr>
          <p:cNvSpPr txBox="1"/>
          <p:nvPr/>
        </p:nvSpPr>
        <p:spPr>
          <a:xfrm>
            <a:off x="6777" y="4854157"/>
            <a:ext cx="6563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“Guideline creating DD from CD.doc” for more details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9F50C3-CA49-4E38-A344-F8D358B8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888989"/>
            <a:ext cx="6049594" cy="20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D8075828-9230-4171-A997-86FC0F9CB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2973795"/>
            <a:ext cx="4227484" cy="188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A76119-1B7F-46A3-8E3C-27B030D84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" y="320692"/>
            <a:ext cx="82314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file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auto_doc.sh,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please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rename to your module 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for variables such as </a:t>
            </a:r>
            <a:r>
              <a:rPr kumimoji="0" lang="en-US" altLang="en-US" sz="12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config_file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</a:t>
            </a:r>
            <a:r>
              <a:rPr kumimoji="0" lang="en-US" altLang="en-US" sz="12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error_list_file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kumimoji="0" lang="en-US" altLang="en-US" sz="12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module_specific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kumimoji="0" lang="en-US" altLang="en-US" sz="12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source_code_path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and line 77,78,79, 90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AF0AEA-FD42-451B-96D1-A30B2D353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" y="2533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Google Shape;167;p41">
            <a:extLst>
              <a:ext uri="{FF2B5EF4-FFF2-40B4-BE49-F238E27FC236}">
                <a16:creationId xmlns:a16="http://schemas.microsoft.com/office/drawing/2014/main" id="{67785279-59AB-4DAA-83CC-57517587A792}"/>
              </a:ext>
            </a:extLst>
          </p:cNvPr>
          <p:cNvSpPr txBox="1">
            <a:spLocks/>
          </p:cNvSpPr>
          <p:nvPr/>
        </p:nvSpPr>
        <p:spPr>
          <a:xfrm>
            <a:off x="327454" y="88787"/>
            <a:ext cx="8482800" cy="30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lang="e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32810-E66D-4314-9E03-C25588A2F6EE}"/>
              </a:ext>
            </a:extLst>
          </p:cNvPr>
          <p:cNvSpPr txBox="1"/>
          <p:nvPr/>
        </p:nvSpPr>
        <p:spPr>
          <a:xfrm>
            <a:off x="6777" y="4854157"/>
            <a:ext cx="6563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refer to “Guideline creating DD from CD.doc” for more details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BA0D6-2D64-4C64-9D06-4B805CF5A396}"/>
              </a:ext>
            </a:extLst>
          </p:cNvPr>
          <p:cNvSpPr txBox="1"/>
          <p:nvPr/>
        </p:nvSpPr>
        <p:spPr>
          <a:xfrm>
            <a:off x="233681" y="3909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Let type command “cd” to your TCODE using Cygwin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C9B7B-70B3-493B-A979-8351CBC6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7" y="717332"/>
            <a:ext cx="6096000" cy="695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4EAE60-8C42-4814-80C7-2A08853F6FA0}"/>
              </a:ext>
            </a:extLst>
          </p:cNvPr>
          <p:cNvSpPr txBox="1"/>
          <p:nvPr/>
        </p:nvSpPr>
        <p:spPr>
          <a:xfrm>
            <a:off x="233681" y="14312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Drag file auto_doc.sh and drop in Cygwin and Run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706CDC-98B3-4CFB-AC29-4AD69354C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57" y="1762241"/>
            <a:ext cx="6219825" cy="438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300A73-35CF-406E-B69F-C0F4A547C905}"/>
              </a:ext>
            </a:extLst>
          </p:cNvPr>
          <p:cNvSpPr txBox="1"/>
          <p:nvPr/>
        </p:nvSpPr>
        <p:spPr>
          <a:xfrm>
            <a:off x="233681" y="22421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After run completed, “doc” folder contain detail design</a:t>
            </a:r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112AD7-3C36-4AAB-87B9-0A0E6C35C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7" y="2497132"/>
            <a:ext cx="59436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89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8F1AE69-A5ED-4004-96C1-22692C61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8" y="2207002"/>
            <a:ext cx="3813387" cy="1178249"/>
          </a:xfrm>
          <a:prstGeom prst="rect">
            <a:avLst/>
          </a:prstGeom>
        </p:spPr>
      </p:pic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00B0F-5E15-470A-A1FD-B1E207027A9C}"/>
              </a:ext>
            </a:extLst>
          </p:cNvPr>
          <p:cNvSpPr txBox="1"/>
          <p:nvPr/>
        </p:nvSpPr>
        <p:spPr>
          <a:xfrm>
            <a:off x="142240" y="341496"/>
            <a:ext cx="8674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Get fill Attribute tool at</a:t>
            </a:r>
          </a:p>
          <a:p>
            <a:r>
              <a:rPr lang="en-US"/>
              <a:t>https://svn.banvien.com.vn/svn/RVC/trunk/BV_Training/RVC_MCAL_Guideline/TUT/Tools/03_FillAttributeDocument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30261-C6D6-4D45-BB7D-8E452AC2A1A8}"/>
              </a:ext>
            </a:extLst>
          </p:cNvPr>
          <p:cNvSpPr txBox="1"/>
          <p:nvPr/>
        </p:nvSpPr>
        <p:spPr>
          <a:xfrm>
            <a:off x="111136" y="981225"/>
            <a:ext cx="8674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Update location of document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9D57E-B8C0-473C-873E-A0E5FE299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8" y="1225726"/>
            <a:ext cx="7069655" cy="7466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CDBB0C-FEFA-46C1-AF33-4683B40F3B38}"/>
              </a:ext>
            </a:extLst>
          </p:cNvPr>
          <p:cNvSpPr txBox="1"/>
          <p:nvPr/>
        </p:nvSpPr>
        <p:spPr>
          <a:xfrm>
            <a:off x="110078" y="1980099"/>
            <a:ext cx="8674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Update number in range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51DD58-9712-47BD-9A85-EEBC53861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028" y="1910265"/>
            <a:ext cx="4135972" cy="2752218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302CCC3-69C4-497B-AF68-8AD86C87A316}"/>
              </a:ext>
            </a:extLst>
          </p:cNvPr>
          <p:cNvSpPr/>
          <p:nvPr/>
        </p:nvSpPr>
        <p:spPr>
          <a:xfrm rot="21178207">
            <a:off x="2040368" y="2215440"/>
            <a:ext cx="318894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1504BA-3E8F-4581-B7C8-B1341EC40212}"/>
              </a:ext>
            </a:extLst>
          </p:cNvPr>
          <p:cNvSpPr txBox="1"/>
          <p:nvPr/>
        </p:nvSpPr>
        <p:spPr>
          <a:xfrm>
            <a:off x="23844" y="3353430"/>
            <a:ext cx="860890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Similar for E2xCommon, E2M, E2H, E2UH, U2xCommon, </a:t>
            </a:r>
          </a:p>
          <a:p>
            <a:r>
              <a:rPr lang="en-US"/>
              <a:t>U2A16, U2A8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DE2EF1B2-7419-42AD-82F2-9D13B5399D3F}"/>
              </a:ext>
            </a:extLst>
          </p:cNvPr>
          <p:cNvSpPr/>
          <p:nvPr/>
        </p:nvSpPr>
        <p:spPr>
          <a:xfrm>
            <a:off x="3645242" y="2994006"/>
            <a:ext cx="1284817" cy="435661"/>
          </a:xfrm>
          <a:prstGeom prst="wedgeEllipseCallout">
            <a:avLst>
              <a:gd name="adj1" fmla="val -68258"/>
              <a:gd name="adj2" fmla="val -61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E2xFCC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C9B85-ED06-44B4-A339-E184A5445248}"/>
              </a:ext>
            </a:extLst>
          </p:cNvPr>
          <p:cNvSpPr txBox="1"/>
          <p:nvPr/>
        </p:nvSpPr>
        <p:spPr>
          <a:xfrm>
            <a:off x="23844" y="48501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Run WordReplace.py then new.docx will be created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426B4-627D-4AD2-9008-78CC8B03F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8" y="3853195"/>
            <a:ext cx="4784690" cy="9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1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37BBF-69BB-4CFE-87E2-96CB197F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276"/>
            <a:ext cx="7911253" cy="4096467"/>
          </a:xfrm>
          <a:prstGeom prst="rect">
            <a:avLst/>
          </a:prstGeom>
        </p:spPr>
      </p:pic>
      <p:sp>
        <p:nvSpPr>
          <p:cNvPr id="5" name="Google Shape;167;p41">
            <a:extLst>
              <a:ext uri="{FF2B5EF4-FFF2-40B4-BE49-F238E27FC236}">
                <a16:creationId xmlns:a16="http://schemas.microsoft.com/office/drawing/2014/main" id="{FBB61A67-C22D-4AC0-9788-967E9A900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4C27F-A93B-4C84-BEF7-4BC2371928D5}"/>
              </a:ext>
            </a:extLst>
          </p:cNvPr>
          <p:cNvSpPr txBox="1"/>
          <p:nvPr/>
        </p:nvSpPr>
        <p:spPr>
          <a:xfrm>
            <a:off x="0" y="457219"/>
            <a:ext cx="8674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Open new.docx then check </a:t>
            </a:r>
            <a:r>
              <a:rPr lang="en-US" err="1"/>
              <a:t>Attr</a:t>
            </a:r>
            <a:r>
              <a:rPr lang="en-US"/>
              <a:t> section at every class.</a:t>
            </a:r>
          </a:p>
        </p:txBody>
      </p:sp>
    </p:spTree>
    <p:extLst>
      <p:ext uri="{BB962C8B-B14F-4D97-AF65-F5344CB8AC3E}">
        <p14:creationId xmlns:p14="http://schemas.microsoft.com/office/powerpoint/2010/main" val="1288218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30215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UD document from TCD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AE64E-8B95-4F29-A798-F24B2C73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39" y="1077955"/>
            <a:ext cx="2606027" cy="2088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37944-2E62-4FDD-8354-C73CC9D5BDE2}"/>
              </a:ext>
            </a:extLst>
          </p:cNvPr>
          <p:cNvSpPr txBox="1"/>
          <p:nvPr/>
        </p:nvSpPr>
        <p:spPr>
          <a:xfrm>
            <a:off x="6777" y="575389"/>
            <a:ext cx="8886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Open RH850_X2x_&lt;MSN&gt;_GenTool_UD.docx  then delete sections in Generation/Intermediate/Utils/Validation except UML section.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D6122-47D9-478E-9361-A1C3941FB7D8}"/>
              </a:ext>
            </a:extLst>
          </p:cNvPr>
          <p:cNvSpPr txBox="1"/>
          <p:nvPr/>
        </p:nvSpPr>
        <p:spPr>
          <a:xfrm>
            <a:off x="6777" y="3180231"/>
            <a:ext cx="8886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Move “deleted sections” from new.docx to RH850_X2x_&lt;MSN&gt;_GenTool_UD.docx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EF884-15DA-45C2-9B56-44CDE55860B4}"/>
              </a:ext>
            </a:extLst>
          </p:cNvPr>
          <p:cNvSpPr txBox="1"/>
          <p:nvPr/>
        </p:nvSpPr>
        <p:spPr>
          <a:xfrm>
            <a:off x="89512" y="268979"/>
            <a:ext cx="8886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Make a back-up of TUD for merging.  </a:t>
            </a:r>
          </a:p>
        </p:txBody>
      </p:sp>
    </p:spTree>
    <p:extLst>
      <p:ext uri="{BB962C8B-B14F-4D97-AF65-F5344CB8AC3E}">
        <p14:creationId xmlns:p14="http://schemas.microsoft.com/office/powerpoint/2010/main" val="420603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34343"/>
      </a:dk2>
      <a:lt2>
        <a:srgbClr val="E7E6E6"/>
      </a:lt2>
      <a:accent1>
        <a:srgbClr val="F5C400"/>
      </a:accent1>
      <a:accent2>
        <a:srgbClr val="ED9F23"/>
      </a:accent2>
      <a:accent3>
        <a:srgbClr val="EDDD1D"/>
      </a:accent3>
      <a:accent4>
        <a:srgbClr val="FDF166"/>
      </a:accent4>
      <a:accent5>
        <a:srgbClr val="3F3F3F"/>
      </a:accent5>
      <a:accent6>
        <a:srgbClr val="3F3F3F"/>
      </a:accent6>
      <a:hlink>
        <a:srgbClr val="3F3F3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4288ec-b664-4237-bfbf-b4d897279037" xsi:nil="true"/>
    <lcf76f155ced4ddcb4097134ff3c332f xmlns="35bb7073-e83c-4c13-93bf-7d0fa548d4fe">
      <Terms xmlns="http://schemas.microsoft.com/office/infopath/2007/PartnerControls"/>
    </lcf76f155ced4ddcb4097134ff3c332f>
    <_Flow_SignoffStatus xmlns="35bb7073-e83c-4c13-93bf-7d0fa548d4f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21A6A28BC3214C8468FAAFEE4EF3E0" ma:contentTypeVersion="18" ma:contentTypeDescription="Create a new document." ma:contentTypeScope="" ma:versionID="a040ad0aa31cbfa5025817bafab68c92">
  <xsd:schema xmlns:xsd="http://www.w3.org/2001/XMLSchema" xmlns:xs="http://www.w3.org/2001/XMLSchema" xmlns:p="http://schemas.microsoft.com/office/2006/metadata/properties" xmlns:ns2="35bb7073-e83c-4c13-93bf-7d0fa548d4fe" xmlns:ns3="c6598b3b-e7ae-4de1-93a8-f380f3a7bafd" xmlns:ns4="c24288ec-b664-4237-bfbf-b4d897279037" targetNamespace="http://schemas.microsoft.com/office/2006/metadata/properties" ma:root="true" ma:fieldsID="1d7e597952c24fe183270f0d207deeb7" ns2:_="" ns3:_="" ns4:_="">
    <xsd:import namespace="35bb7073-e83c-4c13-93bf-7d0fa548d4fe"/>
    <xsd:import namespace="c6598b3b-e7ae-4de1-93a8-f380f3a7bafd"/>
    <xsd:import namespace="c24288ec-b664-4237-bfbf-b4d8972790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_Flow_SignoffStatu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bb7073-e83c-4c13-93bf-7d0fa548d4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31f0850-98f7-4372-8aa8-4aaf7edce8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98b3b-e7ae-4de1-93a8-f380f3a7baf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288ec-b664-4237-bfbf-b4d897279037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98bd3135-f2d9-440f-ba0b-b9284f8d9886}" ma:internalName="TaxCatchAll" ma:showField="CatchAllData" ma:web="c6598b3b-e7ae-4de1-93a8-f380f3a7ba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23DA45-DDFE-4C53-BC98-75A87C46EB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B189BE-206B-4C3B-B6A6-7FE0DFD97D07}">
  <ds:schemaRefs>
    <ds:schemaRef ds:uri="2186be73-3ad7-424d-9020-ac04842b206a"/>
    <ds:schemaRef ds:uri="61f81cd3-ab0a-48c7-ad3c-cdafb6ac98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c2e3979-cb2b-4308-9e58-e35c8323ebb6"/>
    <ds:schemaRef ds:uri="c24288ec-b664-4237-bfbf-b4d897279037"/>
    <ds:schemaRef ds:uri="35bb7073-e83c-4c13-93bf-7d0fa548d4fe"/>
  </ds:schemaRefs>
</ds:datastoreItem>
</file>

<file path=customXml/itemProps3.xml><?xml version="1.0" encoding="utf-8"?>
<ds:datastoreItem xmlns:ds="http://schemas.openxmlformats.org/officeDocument/2006/customXml" ds:itemID="{EA69F0E4-8BEB-4464-881D-E09F61C75411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1468</Words>
  <Application>Microsoft Office PowerPoint</Application>
  <PresentationFormat>On-screen Show (16:9)</PresentationFormat>
  <Paragraphs>126</Paragraphs>
  <Slides>30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Unit Design guideline (TUD)</vt:lpstr>
      <vt:lpstr>OUTLINE</vt:lpstr>
      <vt:lpstr>PowerPoint Presentation</vt:lpstr>
      <vt:lpstr>Create UD document from TCD</vt:lpstr>
      <vt:lpstr>PowerPoint Presentation</vt:lpstr>
      <vt:lpstr>Create UD document from TCD</vt:lpstr>
      <vt:lpstr>Create UD document from TCD</vt:lpstr>
      <vt:lpstr>Create UD document from TCD</vt:lpstr>
      <vt:lpstr>Create UD document from TCD</vt:lpstr>
      <vt:lpstr>Create UD document from TCD</vt:lpstr>
      <vt:lpstr>Create UD document from TCD</vt:lpstr>
      <vt:lpstr>Create UD document from TCD</vt:lpstr>
      <vt:lpstr>UML</vt:lpstr>
      <vt:lpstr>UML</vt:lpstr>
      <vt:lpstr>UML</vt:lpstr>
      <vt:lpstr>UML</vt:lpstr>
      <vt:lpstr>UML</vt:lpstr>
      <vt:lpstr>UML</vt:lpstr>
      <vt:lpstr>UML</vt:lpstr>
      <vt:lpstr>UML</vt:lpstr>
      <vt:lpstr>UML</vt:lpstr>
      <vt:lpstr>UML</vt:lpstr>
      <vt:lpstr>Update method</vt:lpstr>
      <vt:lpstr>Update method</vt:lpstr>
      <vt:lpstr>Update method</vt:lpstr>
      <vt:lpstr>Update method</vt:lpstr>
      <vt:lpstr>Update method</vt:lpstr>
      <vt:lpstr>Note</vt:lpstr>
      <vt:lpstr>Fix REL finding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Integration Test (DIT)</dc:title>
  <cp:lastModifiedBy>Tri Nguyen</cp:lastModifiedBy>
  <cp:revision>11</cp:revision>
  <dcterms:modified xsi:type="dcterms:W3CDTF">2023-09-26T04:27:30Z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0x010100BED1356AFED6EC4A91F06BA8864D1027</vt:lpwstr>
  </property>
  <property fmtid="{D5CDD505-2E9C-101B-9397-08002B2CF9AE}" pid="3" name="MediaServiceImageTags">
    <vt:lpwstr/>
  </property>
</Properties>
</file>